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DM Sans Medium"/>
      <p:regular r:id="rId17"/>
    </p:embeddedFont>
    <p:embeddedFont>
      <p:font typeface="DM Sans Medium"/>
      <p:regular r:id="rId18"/>
    </p:embeddedFont>
    <p:embeddedFont>
      <p:font typeface="DM Sans Medium"/>
      <p:regular r:id="rId19"/>
    </p:embeddedFont>
    <p:embeddedFont>
      <p:font typeface="DM Sans Medium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4-1.png>
</file>

<file path=ppt/media/image-6-1.png>
</file>

<file path=ppt/media/image-6-10.png>
</file>

<file path=ppt/media/image-6-11.sv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6-8.png>
</file>

<file path=ppt/media/image-6-9.svg>
</file>

<file path=ppt/media/image-8-1.png>
</file>

<file path=ppt/media/image-9-1.png>
</file>

<file path=ppt/media/image-9-10.png>
</file>

<file path=ppt/media/image-9-11.png>
</file>

<file path=ppt/media/image-9-12.svg>
</file>

<file path=ppt/media/image-9-2.png>
</file>

<file path=ppt/media/image-9-3.svg>
</file>

<file path=ppt/media/image-9-4.png>
</file>

<file path=ppt/media/image-9-5.png>
</file>

<file path=ppt/media/image-9-6.svg>
</file>

<file path=ppt/media/image-9-7.png>
</file>

<file path=ppt/media/image-9-8.png>
</file>

<file path=ppt/media/image-9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image" Target="../media/image-6-10.png"/><Relationship Id="rId11" Type="http://schemas.openxmlformats.org/officeDocument/2006/relationships/image" Target="../media/image-6-11.svg"/><Relationship Id="rId12" Type="http://schemas.openxmlformats.org/officeDocument/2006/relationships/slideLayout" Target="../slideLayouts/slideLayout7.xml"/><Relationship Id="rId1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png"/><Relationship Id="rId9" Type="http://schemas.openxmlformats.org/officeDocument/2006/relationships/image" Target="../media/image-9-9.svg"/><Relationship Id="rId10" Type="http://schemas.openxmlformats.org/officeDocument/2006/relationships/image" Target="../media/image-9-10.png"/><Relationship Id="rId11" Type="http://schemas.openxmlformats.org/officeDocument/2006/relationships/image" Target="../media/image-9-11.png"/><Relationship Id="rId12" Type="http://schemas.openxmlformats.org/officeDocument/2006/relationships/image" Target="../media/image-9-12.svg"/><Relationship Id="rId13" Type="http://schemas.openxmlformats.org/officeDocument/2006/relationships/slideLayout" Target="../slideLayouts/slideLayout10.xml"/><Relationship Id="rId1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62906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Gemini Chatbot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web-based conversational AI application powered by Google's Gemini Generative AI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8426" y="580192"/>
            <a:ext cx="6710720" cy="65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Conclusion &amp; Future Vision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38426" y="1767007"/>
            <a:ext cx="263747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Project Impact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8426" y="2307550"/>
            <a:ext cx="7002780" cy="1687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successfully demonstrates the practical implementation of Generative AI in a web application environment. It bridges theoretical knowledge with hands-on experience in API integration, asynchronous JavaScript programming, and AI-based response generation.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8426" y="4185166"/>
            <a:ext cx="7002780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chatbot serves as a strong foundation for building more advanced AI-powered applications, showcasing how modern web technologies can harness the power of cutting-edge AI models.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8426" y="5408771"/>
            <a:ext cx="263747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Next Steps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738426" y="5949315"/>
            <a:ext cx="7002780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conversation history and context retention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38426" y="6360676"/>
            <a:ext cx="7002780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user authentication and personalization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38426" y="6772037"/>
            <a:ext cx="7002780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voice input and speech synthesis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38426" y="7183398"/>
            <a:ext cx="7002780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 as a production-ready application</a:t>
            </a:r>
            <a:endParaRPr lang="en-US" sz="16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63652" y="1793319"/>
            <a:ext cx="5635943" cy="563594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06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064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is it?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87566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Gemini Chatbot is a simple yet powerful web application that brings AI conversation to life. Built with core web technologies—HTML, CSS, and JavaScript—it integrates seamlessly with Google's advanced Gemini Generative AI API.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406152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type questions or prompts into an intuitive interface and receive intelligent, contextually aware responses in real time.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8064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Why it matters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387566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bridges the gap between theory and practice in AI integration. It demonstrates how modern web applications can leverage powerful AI capabilities through simple API calls.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chatbot serves as both a learning tool and a foundation for more complex AI-driven applications.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30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05489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4C5052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232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AC9EF5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2419350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139559"/>
            <a:ext cx="34420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Understand Generative AI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3629978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 hands-on experience with how Generative AI APIs function and process natural language queries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2005489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4C5052"/>
          </a:solidFill>
          <a:ln/>
        </p:spPr>
      </p:sp>
      <p:sp>
        <p:nvSpPr>
          <p:cNvPr id="9" name="Shape 6"/>
          <p:cNvSpPr/>
          <p:nvPr/>
        </p:nvSpPr>
        <p:spPr>
          <a:xfrm>
            <a:off x="7655362" y="2232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AC9EF5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42528" y="2419350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5362" y="3139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Build Chat Interface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55362" y="3629978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an intuitive, responsive chatbot interface using fundamental web development technologies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809411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4C5052"/>
          </a:solidFill>
          <a:ln/>
        </p:spPr>
      </p:sp>
      <p:sp>
        <p:nvSpPr>
          <p:cNvPr id="14" name="Shape 10"/>
          <p:cNvSpPr/>
          <p:nvPr/>
        </p:nvSpPr>
        <p:spPr>
          <a:xfrm>
            <a:off x="1020604" y="503622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AC9EF5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07770" y="5223272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20604" y="5943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API Integration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20604" y="6433899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Master the process of connecting frontend applications with external AI services through RESTful APIs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809411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4C5052"/>
          </a:solidFill>
          <a:ln/>
        </p:spPr>
      </p:sp>
      <p:sp>
        <p:nvSpPr>
          <p:cNvPr id="19" name="Shape 14"/>
          <p:cNvSpPr/>
          <p:nvPr/>
        </p:nvSpPr>
        <p:spPr>
          <a:xfrm>
            <a:off x="7655362" y="503622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AC9EF5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42528" y="5223272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5362" y="5943481"/>
            <a:ext cx="40083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Client-Server Communication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55362" y="6433899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Demonstrate effective HTTP request handling and asynchronous data flow between client and server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47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987" y="520065"/>
            <a:ext cx="4728686" cy="591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Technology Stack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61987" y="1394817"/>
            <a:ext cx="7820025" cy="1438156"/>
          </a:xfrm>
          <a:prstGeom prst="roundRect">
            <a:avLst>
              <a:gd name="adj" fmla="val 7630"/>
            </a:avLst>
          </a:prstGeom>
          <a:solidFill>
            <a:srgbClr val="2D3133"/>
          </a:solidFill>
          <a:ln w="22860">
            <a:solidFill>
              <a:srgbClr val="65696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9127" y="1394817"/>
            <a:ext cx="91440" cy="1438156"/>
          </a:xfrm>
          <a:prstGeom prst="roundRect">
            <a:avLst>
              <a:gd name="adj" fmla="val 31028"/>
            </a:avLst>
          </a:prstGeom>
          <a:solidFill>
            <a:srgbClr val="AC9EF5"/>
          </a:solidFill>
          <a:ln/>
        </p:spPr>
      </p:sp>
      <p:sp>
        <p:nvSpPr>
          <p:cNvPr id="6" name="Text 3"/>
          <p:cNvSpPr/>
          <p:nvPr/>
        </p:nvSpPr>
        <p:spPr>
          <a:xfrm>
            <a:off x="942499" y="1606748"/>
            <a:ext cx="2364343" cy="295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HTML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942499" y="2015728"/>
            <a:ext cx="7327583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the structural foundation for the chatbot interface, defining input fields, buttons, and message display areas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61987" y="3022044"/>
            <a:ext cx="7820025" cy="1438156"/>
          </a:xfrm>
          <a:prstGeom prst="roundRect">
            <a:avLst>
              <a:gd name="adj" fmla="val 7630"/>
            </a:avLst>
          </a:prstGeom>
          <a:solidFill>
            <a:srgbClr val="2D3133"/>
          </a:solidFill>
          <a:ln w="22860">
            <a:solidFill>
              <a:srgbClr val="65696B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39127" y="3022044"/>
            <a:ext cx="91440" cy="1438156"/>
          </a:xfrm>
          <a:prstGeom prst="roundRect">
            <a:avLst>
              <a:gd name="adj" fmla="val 31028"/>
            </a:avLst>
          </a:prstGeom>
          <a:solidFill>
            <a:srgbClr val="AC9EF5"/>
          </a:solidFill>
          <a:ln/>
        </p:spPr>
      </p:sp>
      <p:sp>
        <p:nvSpPr>
          <p:cNvPr id="10" name="Text 7"/>
          <p:cNvSpPr/>
          <p:nvPr/>
        </p:nvSpPr>
        <p:spPr>
          <a:xfrm>
            <a:off x="942499" y="3233976"/>
            <a:ext cx="2364343" cy="295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CSS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942499" y="3642955"/>
            <a:ext cx="7327583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Handles visual styling and layout design, creating an attractive and user-friendly appearance with responsive design principles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661987" y="4649272"/>
            <a:ext cx="7820025" cy="1438156"/>
          </a:xfrm>
          <a:prstGeom prst="roundRect">
            <a:avLst>
              <a:gd name="adj" fmla="val 7630"/>
            </a:avLst>
          </a:prstGeom>
          <a:solidFill>
            <a:srgbClr val="2D3133"/>
          </a:solidFill>
          <a:ln w="22860">
            <a:solidFill>
              <a:srgbClr val="65696B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39127" y="4649272"/>
            <a:ext cx="91440" cy="1438156"/>
          </a:xfrm>
          <a:prstGeom prst="roundRect">
            <a:avLst>
              <a:gd name="adj" fmla="val 31028"/>
            </a:avLst>
          </a:prstGeom>
          <a:solidFill>
            <a:srgbClr val="AC9EF5"/>
          </a:solidFill>
          <a:ln/>
        </p:spPr>
      </p:sp>
      <p:sp>
        <p:nvSpPr>
          <p:cNvPr id="14" name="Text 11"/>
          <p:cNvSpPr/>
          <p:nvPr/>
        </p:nvSpPr>
        <p:spPr>
          <a:xfrm>
            <a:off x="942499" y="4861203"/>
            <a:ext cx="2364343" cy="295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JavaScript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942499" y="5270182"/>
            <a:ext cx="7327583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Powers the application logic, managing user interactions, API calls, and dynamic content updates in real time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661987" y="6276499"/>
            <a:ext cx="7820025" cy="1438156"/>
          </a:xfrm>
          <a:prstGeom prst="roundRect">
            <a:avLst>
              <a:gd name="adj" fmla="val 7630"/>
            </a:avLst>
          </a:prstGeom>
          <a:solidFill>
            <a:srgbClr val="2D3133"/>
          </a:solidFill>
          <a:ln w="22860">
            <a:solidFill>
              <a:srgbClr val="65696B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39127" y="6276499"/>
            <a:ext cx="91440" cy="1438156"/>
          </a:xfrm>
          <a:prstGeom prst="roundRect">
            <a:avLst>
              <a:gd name="adj" fmla="val 31028"/>
            </a:avLst>
          </a:prstGeom>
          <a:solidFill>
            <a:srgbClr val="AC9EF5"/>
          </a:solidFill>
          <a:ln/>
        </p:spPr>
      </p:sp>
      <p:sp>
        <p:nvSpPr>
          <p:cNvPr id="18" name="Text 15"/>
          <p:cNvSpPr/>
          <p:nvPr/>
        </p:nvSpPr>
        <p:spPr>
          <a:xfrm>
            <a:off x="942499" y="6488430"/>
            <a:ext cx="2364343" cy="295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Google Gemini API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942499" y="6897410"/>
            <a:ext cx="7327583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gemini-2.5-flash model serves as the AI engine, processing queries and generating intelligent, contextually relevant responses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829" y="581025"/>
            <a:ext cx="5821561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How the Chatbot Works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7829" y="1646753"/>
            <a:ext cx="207883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27829" y="1977271"/>
            <a:ext cx="648342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5" name="Text 3"/>
          <p:cNvSpPr/>
          <p:nvPr/>
        </p:nvSpPr>
        <p:spPr>
          <a:xfrm>
            <a:off x="727829" y="2126933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User Input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27829" y="2576393"/>
            <a:ext cx="64834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user types a message or question into the text area on the web interface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419142" y="1646753"/>
            <a:ext cx="207883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419142" y="1977271"/>
            <a:ext cx="648342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9" name="Text 7"/>
          <p:cNvSpPr/>
          <p:nvPr/>
        </p:nvSpPr>
        <p:spPr>
          <a:xfrm>
            <a:off x="7419142" y="2126933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Capture Input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7419142" y="2576393"/>
            <a:ext cx="64834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the Send button is clicked, JavaScript event listeners capture the user's input text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7829" y="3605689"/>
            <a:ext cx="207883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27829" y="3936206"/>
            <a:ext cx="648342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3" name="Text 11"/>
          <p:cNvSpPr/>
          <p:nvPr/>
        </p:nvSpPr>
        <p:spPr>
          <a:xfrm>
            <a:off x="727829" y="4085868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API Request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27829" y="4535329"/>
            <a:ext cx="6483429" cy="998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POST request is constructed and sent to the Gemini API endpoint using the fetch() method with proper headers and authentication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419142" y="3605689"/>
            <a:ext cx="207883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419142" y="3936206"/>
            <a:ext cx="648342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17" name="Text 15"/>
          <p:cNvSpPr/>
          <p:nvPr/>
        </p:nvSpPr>
        <p:spPr>
          <a:xfrm>
            <a:off x="7419142" y="4085868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AI Processing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419142" y="4535329"/>
            <a:ext cx="64834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Gemini model analyzes the input, processes it through its neural networks, and generates an intelligent response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27829" y="5897404"/>
            <a:ext cx="207883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05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27829" y="6227921"/>
            <a:ext cx="648342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21" name="Text 19"/>
          <p:cNvSpPr/>
          <p:nvPr/>
        </p:nvSpPr>
        <p:spPr>
          <a:xfrm>
            <a:off x="727829" y="6377583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Receive Response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727829" y="6827044"/>
            <a:ext cx="64834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API returns the AI-generated answer in JSON format, which is parsed by the JavaScript application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419142" y="5897404"/>
            <a:ext cx="207883" cy="259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06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419142" y="6227921"/>
            <a:ext cx="6483429" cy="22860"/>
          </a:xfrm>
          <a:prstGeom prst="rect">
            <a:avLst/>
          </a:prstGeom>
          <a:solidFill>
            <a:srgbClr val="AC9EF5"/>
          </a:solidFill>
          <a:ln/>
        </p:spPr>
      </p:sp>
      <p:sp>
        <p:nvSpPr>
          <p:cNvPr id="25" name="Text 23"/>
          <p:cNvSpPr/>
          <p:nvPr/>
        </p:nvSpPr>
        <p:spPr>
          <a:xfrm>
            <a:off x="7419142" y="6377583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Display Result</a:t>
            </a: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7419142" y="6827044"/>
            <a:ext cx="6483429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chatbot interface updates dynamically to display the AI's response in the conversation thread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5549" y="594122"/>
            <a:ext cx="4183261" cy="522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Features</a:t>
            </a:r>
            <a:endParaRPr lang="en-US" sz="3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5549" y="1556266"/>
            <a:ext cx="5138737" cy="513873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2799" y="1561267"/>
            <a:ext cx="250984" cy="2509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83812" y="1556266"/>
            <a:ext cx="2292072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User-Friendly Interface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6683812" y="1985010"/>
            <a:ext cx="7368540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Clean, intuitive design that makes interaction effortless for users of all technical levels</a:t>
            </a:r>
            <a:endParaRPr lang="en-US" sz="13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02799" y="2592229"/>
            <a:ext cx="250984" cy="2509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683812" y="2587228"/>
            <a:ext cx="2112288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Real-Time Responses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6683812" y="3015972"/>
            <a:ext cx="7368540" cy="53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 AI-generated replies with minimal latency, creating a smooth conversational experience</a:t>
            </a:r>
            <a:endParaRPr lang="en-US" sz="13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02799" y="3890843"/>
            <a:ext cx="250984" cy="2509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683812" y="3885843"/>
            <a:ext cx="2091571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Advanced AI Model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6683812" y="4314587"/>
            <a:ext cx="7368540" cy="53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Powered by Google's cutting-edge Gemini Generative AI for accurate and contextually aware responses</a:t>
            </a:r>
            <a:endParaRPr lang="en-US" sz="13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02799" y="5189458"/>
            <a:ext cx="250984" cy="2509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683812" y="5184458"/>
            <a:ext cx="2447211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Lightweight Architecture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6683812" y="5613202"/>
            <a:ext cx="7368540" cy="53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Minimal dependencies and straightforward codebase make deployment and maintenance simple</a:t>
            </a:r>
            <a:endParaRPr lang="en-US" sz="1300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02799" y="6488073"/>
            <a:ext cx="250984" cy="250984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683812" y="6483072"/>
            <a:ext cx="2091571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Extensible Design</a:t>
            </a:r>
            <a:endParaRPr lang="en-US" sz="1600" dirty="0"/>
          </a:p>
        </p:txBody>
      </p:sp>
      <p:sp>
        <p:nvSpPr>
          <p:cNvPr id="18" name="Text 10"/>
          <p:cNvSpPr/>
          <p:nvPr/>
        </p:nvSpPr>
        <p:spPr>
          <a:xfrm>
            <a:off x="6683812" y="6911816"/>
            <a:ext cx="7368540" cy="535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Modular structure allows for easy expansion into customer support systems, Q&amp;A platforms, or specialized assistants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2163"/>
            <a:ext cx="58433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Practical Applications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08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Educational Support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98476"/>
            <a:ext cx="304800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Serves as an intelligent doubt-solving assistant for students, providing instant explanations and guidance on various subjects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125278" y="3508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Customer Service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25278" y="3998476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Acts as a first-line support assistant, handling common queries and providing immediate responses to customer questions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56884" y="3508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AI Learning Platform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3998476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hands-on experimentation with Generative AI, helping developers understand API integration and AI behavior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788491" y="3508058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Conversational Systems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788491" y="4352806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Foundation for building sophisticated conversational AI systems with natural language understanding capabilities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04863"/>
            <a:ext cx="69007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Technical Implementation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080617"/>
            <a:ext cx="3071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Frontend Development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2661761"/>
            <a:ext cx="35015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interface is built using semantic HTML5 elements for structure and accessibility. CSS3 provides modern styling with flexbox layouts for responsive design across devices.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06152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JavaScript ES6+ features like async/await handle asynchronous operations cleanly, making the code more readable and maintainable.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2080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API Communication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2661761"/>
            <a:ext cx="35015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fetch() API sends HTTP POST requests to the Gemini endpoint with proper authentication headers. Request payloads are formatted as JSON objects containing the user's query.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5406152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Response handling includes error checking, JSON parsing, and dynamic DOM manipulation to display results smoothly in the chat interface.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Learning Outcomes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7708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API Integration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261241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Mastered connecting frontend apps with external AI services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26731" y="3218974"/>
            <a:ext cx="339328" cy="3393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7708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Async JavaScript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261241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Understood promises, fetch API, and async programming patterns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52604" y="3607475"/>
            <a:ext cx="339328" cy="339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041940"/>
            <a:ext cx="31995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AI Response Generation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532358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Learned how AI models process input and generate contextual responses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64103" y="5833348"/>
            <a:ext cx="339328" cy="33932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223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Full-Stack Concepts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713809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Gained insight into client-server architecture and data flow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838230" y="5444847"/>
            <a:ext cx="339328" cy="3393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2025-12-22T10:07:07Z</dcterms:created>
  <dcterms:modified xsi:type="dcterms:W3CDTF">2025-12-22T10:07:07Z</dcterms:modified>
</cp:coreProperties>
</file>